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21383625" cy="30275213"/>
  <p:notesSz cx="6858000" cy="9144000"/>
  <p:defaultTextStyle>
    <a:defPPr>
      <a:defRPr lang="en-US"/>
    </a:defPPr>
    <a:lvl1pPr marL="0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1pPr>
    <a:lvl2pPr marL="1239789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2pPr>
    <a:lvl3pPr marL="2479578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3pPr>
    <a:lvl4pPr marL="3719368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4pPr>
    <a:lvl5pPr marL="4959157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5pPr>
    <a:lvl6pPr marL="6198946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6pPr>
    <a:lvl7pPr marL="7438735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7pPr>
    <a:lvl8pPr marL="8678525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8pPr>
    <a:lvl9pPr marL="9918314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6" userDrawn="1">
          <p15:clr>
            <a:srgbClr val="A4A3A4"/>
          </p15:clr>
        </p15:guide>
        <p15:guide id="2" pos="72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8482"/>
    <a:srgbClr val="2B8F8C"/>
    <a:srgbClr val="2B8F97"/>
    <a:srgbClr val="288688"/>
    <a:srgbClr val="24787A"/>
    <a:srgbClr val="2B8F92"/>
    <a:srgbClr val="288279"/>
    <a:srgbClr val="2B8F85"/>
    <a:srgbClr val="329A91"/>
    <a:srgbClr val="309E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662" autoAdjust="0"/>
    <p:restoredTop sz="94660"/>
  </p:normalViewPr>
  <p:slideViewPr>
    <p:cSldViewPr snapToGrid="0">
      <p:cViewPr varScale="1">
        <p:scale>
          <a:sx n="16" d="100"/>
          <a:sy n="16" d="100"/>
        </p:scale>
        <p:origin x="2664" y="78"/>
      </p:cViewPr>
      <p:guideLst>
        <p:guide orient="horz" pos="9536"/>
        <p:guide pos="72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57FB-6C30-4672-BEE7-161353AD16E6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B156-B018-4C68-B01D-7E73F2776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2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57FB-6C30-4672-BEE7-161353AD16E6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B156-B018-4C68-B01D-7E73F2776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4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57FB-6C30-4672-BEE7-161353AD16E6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B156-B018-4C68-B01D-7E73F2776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64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57FB-6C30-4672-BEE7-161353AD16E6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B156-B018-4C68-B01D-7E73F2776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57FB-6C30-4672-BEE7-161353AD16E6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B156-B018-4C68-B01D-7E73F2776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48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57FB-6C30-4672-BEE7-161353AD16E6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B156-B018-4C68-B01D-7E73F2776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61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57FB-6C30-4672-BEE7-161353AD16E6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B156-B018-4C68-B01D-7E73F2776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12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57FB-6C30-4672-BEE7-161353AD16E6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B156-B018-4C68-B01D-7E73F2776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2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57FB-6C30-4672-BEE7-161353AD16E6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B156-B018-4C68-B01D-7E73F2776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4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57FB-6C30-4672-BEE7-161353AD16E6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B156-B018-4C68-B01D-7E73F2776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70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57FB-6C30-4672-BEE7-161353AD16E6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B156-B018-4C68-B01D-7E73F2776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06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757FB-6C30-4672-BEE7-161353AD16E6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9B156-B018-4C68-B01D-7E73F2776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3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11014945" y="5614830"/>
            <a:ext cx="9720000" cy="12985314"/>
            <a:chOff x="20361107" y="4914899"/>
            <a:chExt cx="7500991" cy="9171631"/>
          </a:xfrm>
        </p:grpSpPr>
        <p:sp>
          <p:nvSpPr>
            <p:cNvPr id="24" name="Rectangle 23"/>
            <p:cNvSpPr/>
            <p:nvPr/>
          </p:nvSpPr>
          <p:spPr>
            <a:xfrm>
              <a:off x="20361107" y="4914900"/>
              <a:ext cx="7500991" cy="91716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B8F85"/>
              </a:solidFill>
            </a:ln>
            <a:effectLst>
              <a:outerShdw blurRad="736600" dist="203200" dir="8100000" algn="tr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910" dirty="0"/>
                <a:t>13 </a:t>
              </a:r>
              <a:r>
                <a:rPr lang="en-US" sz="6910" dirty="0" err="1"/>
                <a:t>pt</a:t>
              </a:r>
              <a:endParaRPr lang="en-US" sz="691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0361107" y="4914899"/>
              <a:ext cx="7500991" cy="887405"/>
            </a:xfrm>
            <a:prstGeom prst="rect">
              <a:avLst/>
            </a:prstGeom>
            <a:solidFill>
              <a:srgbClr val="2882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910" dirty="0"/>
            </a:p>
          </p:txBody>
        </p:sp>
      </p:grp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11429284" y="7231809"/>
            <a:ext cx="8941516" cy="10518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719" tIns="43359" rIns="86719" bIns="43359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rtl="1">
              <a:lnSpc>
                <a:spcPct val="95000"/>
              </a:lnSpc>
            </a:pPr>
            <a:r>
              <a:rPr lang="fa-IR" altLang="en-US" sz="3600" dirty="0">
                <a:latin typeface="Times New Roman" pitchFamily="18" charset="0"/>
                <a:cs typeface="B Nazanin" panose="00000400000000000000" pitchFamily="2" charset="-78"/>
              </a:rPr>
              <a:t>در اين بخش پس از بيان مقدمات و مساله و موضوع مورد بررسی در پروژه، تاريخچه‌ای کوتاه از مساله ذکر شود و به تناسب موضوع پروژه به موارد زیر نیز پرداخته شود. </a:t>
            </a:r>
          </a:p>
          <a:p>
            <a:pPr marL="571500" indent="-571500" algn="just" rtl="1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fa-IR" altLang="en-US" sz="3600" dirty="0">
                <a:latin typeface="Times New Roman" pitchFamily="18" charset="0"/>
                <a:cs typeface="B Nazanin" panose="00000400000000000000" pitchFamily="2" charset="-78"/>
              </a:rPr>
              <a:t>اهداف و آرمان‌های کلی از انجام پروژه</a:t>
            </a:r>
          </a:p>
          <a:p>
            <a:pPr marL="571500" indent="-571500" algn="just" rtl="1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fa-IR" altLang="en-US" sz="3600" dirty="0">
                <a:latin typeface="Times New Roman" pitchFamily="18" charset="0"/>
                <a:cs typeface="B Nazanin" panose="00000400000000000000" pitchFamily="2" charset="-78"/>
              </a:rPr>
              <a:t>سوال اصلی</a:t>
            </a:r>
          </a:p>
          <a:p>
            <a:pPr marL="571500" indent="-571500" algn="just" rtl="1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fa-IR" altLang="en-US" sz="3600" dirty="0">
                <a:latin typeface="Times New Roman" pitchFamily="18" charset="0"/>
                <a:cs typeface="B Nazanin" panose="00000400000000000000" pitchFamily="2" charset="-78"/>
              </a:rPr>
              <a:t>فرضیه ها</a:t>
            </a:r>
          </a:p>
          <a:p>
            <a:pPr marL="571500" indent="-571500" algn="just" rtl="1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fa-IR" altLang="en-US" sz="3600" dirty="0">
                <a:latin typeface="Times New Roman" pitchFamily="18" charset="0"/>
                <a:cs typeface="B Nazanin" panose="00000400000000000000" pitchFamily="2" charset="-78"/>
              </a:rPr>
              <a:t>قسمتی کوتاه  در مورد کاربردهای  ممکن برای نتایج و </a:t>
            </a:r>
            <a:r>
              <a:rPr lang="fa-IR" altLang="en-US" sz="3600" dirty="0" smtClean="0">
                <a:latin typeface="Times New Roman" pitchFamily="18" charset="0"/>
                <a:cs typeface="B Nazanin" panose="00000400000000000000" pitchFamily="2" charset="-78"/>
              </a:rPr>
              <a:t>دستاورد</a:t>
            </a:r>
            <a:r>
              <a:rPr lang="fa-IR" altLang="en-US" sz="3600" dirty="0" smtClean="0">
                <a:latin typeface="Times New Roman" pitchFamily="18" charset="0"/>
                <a:cs typeface="B Nazanin" panose="00000400000000000000" pitchFamily="2" charset="-78"/>
              </a:rPr>
              <a:t>ها</a:t>
            </a:r>
            <a:endParaRPr lang="en-US" altLang="en-US" sz="360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95000"/>
              </a:lnSpc>
            </a:pPr>
            <a:endParaRPr lang="en-US" altLang="en-US" sz="1850" b="1" dirty="0" smtClean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95000"/>
              </a:lnSpc>
            </a:pPr>
            <a:endParaRPr lang="en-US" altLang="en-US" sz="1850" b="1" dirty="0" smtClean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95000"/>
              </a:lnSpc>
            </a:pPr>
            <a:endParaRPr lang="en-US" altLang="en-US" sz="1850" b="1" dirty="0" smtClean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95000"/>
              </a:lnSpc>
            </a:pPr>
            <a:endParaRPr lang="en-US" altLang="en-US" sz="1850" b="1" dirty="0" smtClean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95000"/>
              </a:lnSpc>
            </a:pPr>
            <a:endParaRPr lang="en-US" altLang="en-US" sz="1850" b="1" dirty="0" smtClean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95000"/>
              </a:lnSpc>
            </a:pPr>
            <a:endParaRPr lang="en-US" altLang="en-US" sz="1850" b="1" dirty="0" smtClean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95000"/>
              </a:lnSpc>
            </a:pPr>
            <a:endParaRPr lang="en-US" altLang="en-US" sz="1850" b="1" dirty="0" smtClean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95000"/>
              </a:lnSpc>
            </a:pPr>
            <a:endParaRPr lang="en-US" altLang="en-US" sz="1850" b="1" dirty="0" smtClean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1226" y="648680"/>
            <a:ext cx="21406075" cy="4320000"/>
          </a:xfrm>
          <a:prstGeom prst="rect">
            <a:avLst/>
          </a:prstGeom>
          <a:solidFill>
            <a:srgbClr val="2B8F85"/>
          </a:solidFill>
          <a:ln>
            <a:noFill/>
          </a:ln>
          <a:effectLst>
            <a:outerShdw blurRad="317500" dist="2032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9462" tIns="64731" rIns="129462" bIns="64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91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3092" y="1171789"/>
            <a:ext cx="2381765" cy="3240000"/>
          </a:xfrm>
          <a:prstGeom prst="rect">
            <a:avLst/>
          </a:prstGeom>
        </p:spPr>
      </p:pic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924542" y="764053"/>
            <a:ext cx="14978336" cy="482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719" tIns="43359" rIns="86719" bIns="43359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fa-IR" altLang="en-US" sz="8410" b="1" dirty="0">
                <a:solidFill>
                  <a:schemeClr val="bg1"/>
                </a:solidFill>
                <a:cs typeface="B Titr" panose="00000700000000000000" pitchFamily="2" charset="-78"/>
              </a:rPr>
              <a:t>عنوان</a:t>
            </a:r>
            <a:r>
              <a:rPr lang="en-US" altLang="en-US" sz="11903" b="1" dirty="0">
                <a:solidFill>
                  <a:schemeClr val="bg1"/>
                </a:solidFill>
                <a:cs typeface="B Titr" panose="00000700000000000000" pitchFamily="2" charset="-78"/>
              </a:rPr>
              <a:t> </a:t>
            </a:r>
            <a:r>
              <a:rPr lang="fa-IR" altLang="en-US" sz="8410" b="1" dirty="0">
                <a:solidFill>
                  <a:schemeClr val="bg1"/>
                </a:solidFill>
                <a:cs typeface="B Titr" panose="00000700000000000000" pitchFamily="2" charset="-78"/>
              </a:rPr>
              <a:t>پروژه</a:t>
            </a:r>
            <a:endParaRPr lang="en-US" altLang="en-US" sz="8410" b="1" dirty="0">
              <a:solidFill>
                <a:schemeClr val="bg1"/>
              </a:solidFill>
            </a:endParaRPr>
          </a:p>
          <a:p>
            <a:pPr algn="ctr" rtl="1" eaLnBrk="1" hangingPunct="1"/>
            <a:r>
              <a:rPr lang="fa-IR" altLang="en-US" sz="5800" b="1" dirty="0">
                <a:solidFill>
                  <a:schemeClr val="bg1"/>
                </a:solidFill>
                <a:cs typeface="B Titr" panose="00000700000000000000" pitchFamily="2" charset="-78"/>
              </a:rPr>
              <a:t>نام دانشجو - استاد راهنما</a:t>
            </a:r>
            <a:endParaRPr lang="en-US" altLang="en-US" sz="5800" b="1" dirty="0">
              <a:solidFill>
                <a:schemeClr val="bg1"/>
              </a:solidFill>
            </a:endParaRPr>
          </a:p>
          <a:p>
            <a:pPr algn="ctr" rtl="1" eaLnBrk="1" hangingPunct="1">
              <a:spcBef>
                <a:spcPts val="600"/>
              </a:spcBef>
            </a:pPr>
            <a:r>
              <a:rPr lang="fa-IR" altLang="en-US" sz="4400" b="1" dirty="0">
                <a:solidFill>
                  <a:schemeClr val="bg1"/>
                </a:solidFill>
                <a:cs typeface="B Titr" panose="00000700000000000000" pitchFamily="2" charset="-78"/>
              </a:rPr>
              <a:t>دانشکده مهندسی برق و کامپیوتر، دانشگاه </a:t>
            </a:r>
            <a:r>
              <a:rPr lang="fa-IR" altLang="en-US" sz="44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زنجان</a:t>
            </a:r>
          </a:p>
          <a:p>
            <a:pPr algn="ctr" eaLnBrk="1" hangingPunct="1"/>
            <a:endParaRPr lang="en-US" altLang="en-US" sz="8214" dirty="0">
              <a:solidFill>
                <a:schemeClr val="bg1"/>
              </a:solidFill>
            </a:endParaRPr>
          </a:p>
        </p:txBody>
      </p:sp>
      <p:sp>
        <p:nvSpPr>
          <p:cNvPr id="28" name="Text Box 43"/>
          <p:cNvSpPr txBox="1">
            <a:spLocks noChangeArrowheads="1"/>
          </p:cNvSpPr>
          <p:nvPr/>
        </p:nvSpPr>
        <p:spPr bwMode="auto">
          <a:xfrm>
            <a:off x="12515053" y="5765266"/>
            <a:ext cx="6719785" cy="98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719" tIns="43359" rIns="86719" bIns="43359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a-IR" altLang="en-US" sz="5800" b="1" dirty="0">
                <a:solidFill>
                  <a:schemeClr val="bg1"/>
                </a:solidFill>
                <a:cs typeface="B Titr" panose="00000700000000000000" pitchFamily="2" charset="-78"/>
              </a:rPr>
              <a:t>مقدمه</a:t>
            </a:r>
            <a:endParaRPr lang="en-US" altLang="en-US" sz="5800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0972733" y="19228191"/>
            <a:ext cx="9720000" cy="10398342"/>
            <a:chOff x="20361107" y="13564091"/>
            <a:chExt cx="7500991" cy="7235598"/>
          </a:xfrm>
        </p:grpSpPr>
        <p:sp>
          <p:nvSpPr>
            <p:cNvPr id="26" name="Rectangle 25"/>
            <p:cNvSpPr/>
            <p:nvPr/>
          </p:nvSpPr>
          <p:spPr>
            <a:xfrm>
              <a:off x="20361107" y="13564092"/>
              <a:ext cx="7500991" cy="723559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B8F85"/>
              </a:solidFill>
            </a:ln>
            <a:effectLst>
              <a:outerShdw blurRad="736600" dist="203200" dir="8100000" algn="tr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91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0361107" y="13564091"/>
              <a:ext cx="7500991" cy="945510"/>
            </a:xfrm>
            <a:prstGeom prst="rect">
              <a:avLst/>
            </a:prstGeom>
            <a:solidFill>
              <a:srgbClr val="2882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910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33006" y="5614830"/>
            <a:ext cx="9720000" cy="10799832"/>
            <a:chOff x="10488228" y="4944121"/>
            <a:chExt cx="9241503" cy="7628008"/>
          </a:xfrm>
        </p:grpSpPr>
        <p:sp>
          <p:nvSpPr>
            <p:cNvPr id="23" name="Rectangle 22"/>
            <p:cNvSpPr/>
            <p:nvPr/>
          </p:nvSpPr>
          <p:spPr>
            <a:xfrm>
              <a:off x="10488228" y="4944121"/>
              <a:ext cx="9216000" cy="762800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B8F85"/>
              </a:solidFill>
            </a:ln>
            <a:effectLst>
              <a:outerShdw blurRad="736600" dist="203200" dir="8100000" algn="tr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91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0513731" y="4954551"/>
              <a:ext cx="9216000" cy="887405"/>
            </a:xfrm>
            <a:prstGeom prst="rect">
              <a:avLst/>
            </a:prstGeom>
            <a:solidFill>
              <a:srgbClr val="2882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910" dirty="0"/>
            </a:p>
          </p:txBody>
        </p:sp>
      </p:grpSp>
      <p:sp>
        <p:nvSpPr>
          <p:cNvPr id="37" name="Text Box 43"/>
          <p:cNvSpPr txBox="1">
            <a:spLocks noChangeArrowheads="1"/>
          </p:cNvSpPr>
          <p:nvPr/>
        </p:nvSpPr>
        <p:spPr bwMode="auto">
          <a:xfrm>
            <a:off x="12472841" y="19391644"/>
            <a:ext cx="6719785" cy="98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719" tIns="43359" rIns="86719" bIns="43359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a-IR" altLang="en-US" sz="5800" b="1" dirty="0">
                <a:solidFill>
                  <a:schemeClr val="bg1"/>
                </a:solidFill>
                <a:cs typeface="B Titr" panose="00000700000000000000" pitchFamily="2" charset="-78"/>
              </a:rPr>
              <a:t>روش پیشنهادی</a:t>
            </a:r>
            <a:endParaRPr lang="en-US" altLang="en-US" sz="5800" b="1" dirty="0">
              <a:solidFill>
                <a:schemeClr val="bg1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633006" y="17070980"/>
            <a:ext cx="9720000" cy="6101267"/>
            <a:chOff x="613428" y="4944121"/>
            <a:chExt cx="9216000" cy="4309374"/>
          </a:xfrm>
        </p:grpSpPr>
        <p:sp>
          <p:nvSpPr>
            <p:cNvPr id="17" name="Rectangle 16"/>
            <p:cNvSpPr/>
            <p:nvPr/>
          </p:nvSpPr>
          <p:spPr>
            <a:xfrm>
              <a:off x="613428" y="4944121"/>
              <a:ext cx="9216000" cy="430937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B8F85"/>
              </a:solidFill>
            </a:ln>
            <a:effectLst>
              <a:outerShdw blurRad="736600" dist="203200" dir="8100000" algn="tr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91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13428" y="4954551"/>
              <a:ext cx="9216000" cy="887405"/>
            </a:xfrm>
            <a:prstGeom prst="rect">
              <a:avLst/>
            </a:prstGeom>
            <a:solidFill>
              <a:srgbClr val="2882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910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33006" y="23824746"/>
            <a:ext cx="9720000" cy="5801787"/>
            <a:chOff x="564671" y="14250712"/>
            <a:chExt cx="9216000" cy="4097848"/>
          </a:xfrm>
        </p:grpSpPr>
        <p:sp>
          <p:nvSpPr>
            <p:cNvPr id="36" name="Rectangle 35"/>
            <p:cNvSpPr/>
            <p:nvPr/>
          </p:nvSpPr>
          <p:spPr>
            <a:xfrm>
              <a:off x="564671" y="14250712"/>
              <a:ext cx="9216000" cy="40978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B8F85"/>
              </a:solidFill>
            </a:ln>
            <a:effectLst>
              <a:outerShdw blurRad="736600" dist="203200" dir="8100000" algn="tr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91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64671" y="14250712"/>
              <a:ext cx="9216000" cy="887405"/>
            </a:xfrm>
            <a:prstGeom prst="rect">
              <a:avLst/>
            </a:prstGeom>
            <a:solidFill>
              <a:srgbClr val="2882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910" dirty="0"/>
            </a:p>
          </p:txBody>
        </p:sp>
      </p:grp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11239500" y="20840343"/>
            <a:ext cx="9186466" cy="9240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719" tIns="43359" rIns="86719" bIns="43359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rtl="1"/>
            <a:r>
              <a:rPr lang="fa-IR" altLang="en-US" sz="3200" dirty="0">
                <a:latin typeface="Times New Roman" pitchFamily="18" charset="0"/>
                <a:cs typeface="B Nazanin" panose="00000400000000000000" pitchFamily="2" charset="-78"/>
              </a:rPr>
              <a:t>در این بخش به صورت مختصر و به تناسب موضوع پروژه در مورد روش/ ساختار/ مدل/ ... استفاده شده و همچنین ابزارها/ محيط پیاده سازی/ شبیه سازی/..... و معيار ارزيابی نتايج بدست آمده صحبت خواهيد </a:t>
            </a:r>
            <a:r>
              <a:rPr lang="fa-IR" altLang="en-US" sz="3200" dirty="0" smtClean="0">
                <a:latin typeface="Times New Roman" pitchFamily="18" charset="0"/>
                <a:cs typeface="B Nazanin" panose="00000400000000000000" pitchFamily="2" charset="-78"/>
              </a:rPr>
              <a:t>کرد.</a:t>
            </a:r>
            <a:endParaRPr lang="fa-IR" altLang="en-US" sz="32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95000"/>
              </a:lnSpc>
            </a:pPr>
            <a:endParaRPr lang="en-US" altLang="en-US" sz="210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95000"/>
              </a:lnSpc>
            </a:pPr>
            <a:endParaRPr lang="en-US" altLang="en-US" sz="210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95000"/>
              </a:lnSpc>
            </a:pPr>
            <a:endParaRPr lang="en-US" altLang="en-US" sz="210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95000"/>
              </a:lnSpc>
            </a:pPr>
            <a:endParaRPr lang="en-US" altLang="en-US" sz="210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95000"/>
              </a:lnSpc>
            </a:pPr>
            <a:endParaRPr lang="en-US" altLang="en-US" sz="210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95000"/>
              </a:lnSpc>
            </a:pPr>
            <a:endParaRPr lang="en-US" altLang="en-US" sz="210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95000"/>
              </a:lnSpc>
            </a:pPr>
            <a:endParaRPr lang="en-US" altLang="en-US" sz="210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95000"/>
              </a:lnSpc>
            </a:pPr>
            <a:endParaRPr lang="en-US" altLang="en-US" sz="2100" b="1" dirty="0" smtClean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95000"/>
              </a:lnSpc>
            </a:pPr>
            <a:endParaRPr lang="en-US" altLang="en-US" sz="210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95000"/>
              </a:lnSpc>
            </a:pPr>
            <a:endParaRPr lang="en-US" altLang="en-US" sz="2100" b="1" dirty="0" smtClean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95000"/>
              </a:lnSpc>
            </a:pPr>
            <a:endParaRPr lang="en-US" altLang="en-US" sz="2100" b="1" dirty="0" smtClean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95000"/>
              </a:lnSpc>
            </a:pPr>
            <a:endParaRPr lang="en-US" altLang="en-US" sz="210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95000"/>
              </a:lnSpc>
            </a:pPr>
            <a:endParaRPr lang="en-US" altLang="en-US" sz="210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95000"/>
              </a:lnSpc>
            </a:pPr>
            <a:endParaRPr lang="en-US" altLang="en-US" sz="2100" b="1" dirty="0" smtClean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95000"/>
              </a:lnSpc>
            </a:pPr>
            <a:endParaRPr lang="en-US" altLang="en-US" sz="210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95000"/>
              </a:lnSpc>
            </a:pPr>
            <a:endParaRPr lang="en-US" altLang="en-US" sz="2100" b="1" dirty="0" smtClean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95000"/>
              </a:lnSpc>
            </a:pPr>
            <a:endParaRPr lang="en-US" altLang="en-US" sz="210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95000"/>
              </a:lnSpc>
            </a:pPr>
            <a:endParaRPr lang="en-US" altLang="en-US" sz="2100" b="1" dirty="0" smtClean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95000"/>
              </a:lnSpc>
            </a:pPr>
            <a:endParaRPr lang="en-US" altLang="en-US" sz="210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95000"/>
              </a:lnSpc>
            </a:pPr>
            <a:endParaRPr lang="en-US" altLang="en-US" sz="2100" b="1" dirty="0" smtClean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95000"/>
              </a:lnSpc>
            </a:pPr>
            <a:endParaRPr lang="en-US" altLang="en-US" sz="210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95000"/>
              </a:lnSpc>
            </a:pPr>
            <a:endParaRPr lang="en-US" altLang="en-US" sz="210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95000"/>
              </a:lnSpc>
            </a:pPr>
            <a:endParaRPr lang="en-US" altLang="en-US" sz="210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95000"/>
              </a:lnSpc>
            </a:pPr>
            <a:endParaRPr lang="en-US" altLang="en-US" sz="210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95000"/>
              </a:lnSpc>
            </a:pPr>
            <a:endParaRPr lang="en-US" altLang="en-US" sz="2100" b="1" dirty="0">
              <a:latin typeface="Times New Roman" pitchFamily="18" charset="0"/>
            </a:endParaRPr>
          </a:p>
        </p:txBody>
      </p:sp>
      <p:sp>
        <p:nvSpPr>
          <p:cNvPr id="40" name="Text Box 43"/>
          <p:cNvSpPr txBox="1">
            <a:spLocks noChangeArrowheads="1"/>
          </p:cNvSpPr>
          <p:nvPr/>
        </p:nvSpPr>
        <p:spPr bwMode="auto">
          <a:xfrm>
            <a:off x="2133114" y="5785289"/>
            <a:ext cx="6719785" cy="98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719" tIns="43359" rIns="86719" bIns="43359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a-IR" altLang="en-US" sz="5800" b="1" dirty="0">
                <a:solidFill>
                  <a:schemeClr val="bg1"/>
                </a:solidFill>
                <a:cs typeface="B Titr" panose="00000700000000000000" pitchFamily="2" charset="-78"/>
              </a:rPr>
              <a:t>نتایج</a:t>
            </a:r>
            <a:endParaRPr lang="en-US" altLang="en-US" sz="5800" b="1" dirty="0">
              <a:solidFill>
                <a:schemeClr val="bg1"/>
              </a:solidFill>
            </a:endParaRPr>
          </a:p>
        </p:txBody>
      </p:sp>
      <p:sp>
        <p:nvSpPr>
          <p:cNvPr id="41" name="Text Box 43"/>
          <p:cNvSpPr txBox="1">
            <a:spLocks noChangeArrowheads="1"/>
          </p:cNvSpPr>
          <p:nvPr/>
        </p:nvSpPr>
        <p:spPr bwMode="auto">
          <a:xfrm>
            <a:off x="2133114" y="17195476"/>
            <a:ext cx="6719785" cy="98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719" tIns="43359" rIns="86719" bIns="43359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a-IR" altLang="en-US" sz="5800" b="1" dirty="0">
                <a:solidFill>
                  <a:schemeClr val="bg1"/>
                </a:solidFill>
                <a:cs typeface="B Titr" panose="00000700000000000000" pitchFamily="2" charset="-78"/>
              </a:rPr>
              <a:t>جمع‌بندی</a:t>
            </a:r>
            <a:endParaRPr lang="en-US" altLang="en-US" sz="5800" b="1" dirty="0">
              <a:solidFill>
                <a:schemeClr val="bg1"/>
              </a:solidFill>
            </a:endParaRPr>
          </a:p>
        </p:txBody>
      </p:sp>
      <p:sp>
        <p:nvSpPr>
          <p:cNvPr id="42" name="Text Box 43"/>
          <p:cNvSpPr txBox="1">
            <a:spLocks noChangeArrowheads="1"/>
          </p:cNvSpPr>
          <p:nvPr/>
        </p:nvSpPr>
        <p:spPr bwMode="auto">
          <a:xfrm>
            <a:off x="2133114" y="24074764"/>
            <a:ext cx="6719785" cy="760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719" tIns="43359" rIns="86719" bIns="43359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a-IR" altLang="en-US" sz="4370" b="1" dirty="0">
                <a:solidFill>
                  <a:schemeClr val="bg1"/>
                </a:solidFill>
                <a:cs typeface="B Titr" panose="00000700000000000000" pitchFamily="2" charset="-78"/>
              </a:rPr>
              <a:t>مراجع(اختیاری)</a:t>
            </a: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1031933" y="7165511"/>
            <a:ext cx="8868927" cy="5977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719" tIns="43359" rIns="86719" bIns="43359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defTabSz="1294529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a-IR" altLang="en-US" sz="3600" dirty="0">
                <a:solidFill>
                  <a:srgbClr val="000000"/>
                </a:solidFill>
                <a:latin typeface="Times New Roman" pitchFamily="18" charset="0"/>
                <a:cs typeface="B Nazanin" panose="00000400000000000000" pitchFamily="2" charset="-78"/>
              </a:rPr>
              <a:t>اين بخش ارائه دهنده‌ی نتايج حاصل از کار خواهد بود. در اين قسمت علاوه بر ارائه و تحليل نتايج، در مورد ويژگی‌ها/ مزایا/ دستاوردها/ و </a:t>
            </a:r>
            <a:r>
              <a:rPr lang="fa-IR" altLang="en-US" sz="3600" dirty="0" smtClean="0">
                <a:solidFill>
                  <a:srgbClr val="000000"/>
                </a:solidFill>
                <a:latin typeface="Times New Roman" pitchFamily="18" charset="0"/>
                <a:cs typeface="B Nazanin" panose="00000400000000000000" pitchFamily="2" charset="-78"/>
              </a:rPr>
              <a:t>.... </a:t>
            </a:r>
            <a:r>
              <a:rPr lang="fa-IR" altLang="en-US" sz="3600" dirty="0">
                <a:solidFill>
                  <a:srgbClr val="000000"/>
                </a:solidFill>
                <a:latin typeface="Times New Roman" pitchFamily="18" charset="0"/>
                <a:cs typeface="B Nazanin" panose="00000400000000000000" pitchFamily="2" charset="-78"/>
              </a:rPr>
              <a:t>صحبت خواهيد کرد</a:t>
            </a:r>
            <a:r>
              <a:rPr lang="fa-IR" altLang="en-US" sz="3600" dirty="0" smtClean="0">
                <a:solidFill>
                  <a:srgbClr val="000000"/>
                </a:solidFill>
                <a:latin typeface="Times New Roman" pitchFamily="18" charset="0"/>
                <a:cs typeface="B Nazanin" panose="00000400000000000000" pitchFamily="2" charset="-78"/>
              </a:rPr>
              <a:t>.</a:t>
            </a:r>
            <a:endParaRPr lang="en-US" altLang="en-US" sz="3600" dirty="0" smtClean="0">
              <a:solidFill>
                <a:srgbClr val="000000"/>
              </a:solidFill>
              <a:latin typeface="Times New Roman" pitchFamily="18" charset="0"/>
              <a:cs typeface="B Nazanin" panose="00000400000000000000" pitchFamily="2" charset="-78"/>
            </a:endParaRPr>
          </a:p>
          <a:p>
            <a:pPr algn="just" defTabSz="1294529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5550" dirty="0">
              <a:solidFill>
                <a:srgbClr val="000000"/>
              </a:solidFill>
              <a:latin typeface="Times New Roman" pitchFamily="18" charset="0"/>
              <a:cs typeface="B Nazanin" panose="00000400000000000000" pitchFamily="2" charset="-78"/>
            </a:endParaRPr>
          </a:p>
          <a:p>
            <a:pPr algn="just" defTabSz="1294529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5550" dirty="0" smtClean="0">
              <a:solidFill>
                <a:srgbClr val="000000"/>
              </a:solidFill>
              <a:latin typeface="Times New Roman" pitchFamily="18" charset="0"/>
              <a:cs typeface="B Nazanin" panose="00000400000000000000" pitchFamily="2" charset="-78"/>
            </a:endParaRPr>
          </a:p>
          <a:p>
            <a:pPr algn="just" defTabSz="1294529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5550" dirty="0" smtClean="0">
              <a:solidFill>
                <a:srgbClr val="000000"/>
              </a:solidFill>
              <a:latin typeface="Times New Roman" pitchFamily="18" charset="0"/>
              <a:cs typeface="B Nazanin" panose="00000400000000000000" pitchFamily="2" charset="-78"/>
            </a:endParaRPr>
          </a:p>
          <a:p>
            <a:pPr algn="just" defTabSz="1294529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fa-IR" altLang="en-US" sz="5550" dirty="0" smtClean="0">
              <a:solidFill>
                <a:srgbClr val="000000"/>
              </a:solidFill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5550" b="1" dirty="0">
              <a:latin typeface="Times New Roman" pitchFamily="18" charset="0"/>
              <a:cs typeface="B Nazanin" panose="00000400000000000000" pitchFamily="2" charset="-78"/>
            </a:endParaRPr>
          </a:p>
        </p:txBody>
      </p:sp>
      <p:sp>
        <p:nvSpPr>
          <p:cNvPr id="44" name="Text Box 9"/>
          <p:cNvSpPr txBox="1">
            <a:spLocks noChangeArrowheads="1"/>
          </p:cNvSpPr>
          <p:nvPr/>
        </p:nvSpPr>
        <p:spPr bwMode="auto">
          <a:xfrm>
            <a:off x="901700" y="18647550"/>
            <a:ext cx="9177738" cy="5577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719" tIns="43359" rIns="86719" bIns="43359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/>
            <a:r>
              <a:rPr lang="fa-IR" altLang="en-US" sz="3600" dirty="0">
                <a:latin typeface="Times New Roman" pitchFamily="18" charset="0"/>
                <a:cs typeface="B Nazanin" panose="00000400000000000000" pitchFamily="2" charset="-78"/>
              </a:rPr>
              <a:t>در این قسمت نتایج کلی حاصل </a:t>
            </a:r>
            <a:r>
              <a:rPr lang="fa-IR" altLang="en-US" sz="3600" dirty="0" smtClean="0">
                <a:latin typeface="Times New Roman" pitchFamily="18" charset="0"/>
                <a:cs typeface="B Nazanin" panose="00000400000000000000" pitchFamily="2" charset="-78"/>
              </a:rPr>
              <a:t>از پروژه</a:t>
            </a:r>
            <a:r>
              <a:rPr lang="fa-IR" altLang="en-US" sz="3600" dirty="0">
                <a:latin typeface="Times New Roman" pitchFamily="18" charset="0"/>
                <a:cs typeface="B Nazanin" panose="00000400000000000000" pitchFamily="2" charset="-78"/>
              </a:rPr>
              <a:t>، پیاده سازی ها/  نوآوری‌های/ و .... انجام شده و محدوديت‌ها مورد بحث قرار می گیرد و پيشنهادهایی برای ادامه‌ی مسير به علاقمندان اين حوزه ارائه خواهد شد</a:t>
            </a:r>
            <a:r>
              <a:rPr lang="fa-IR" altLang="en-US" sz="3600" dirty="0" smtClean="0">
                <a:latin typeface="Times New Roman" pitchFamily="18" charset="0"/>
                <a:cs typeface="B Nazanin" panose="00000400000000000000" pitchFamily="2" charset="-78"/>
              </a:rPr>
              <a:t>.</a:t>
            </a:r>
            <a:endParaRPr lang="en-US" altLang="en-US" sz="3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95000"/>
              </a:lnSpc>
            </a:pPr>
            <a:endParaRPr lang="en-US" altLang="en-US" sz="1850" b="1" dirty="0" smtClean="0">
              <a:latin typeface="Times New Roman" pitchFamily="18" charset="0"/>
            </a:endParaRPr>
          </a:p>
          <a:p>
            <a:pPr algn="just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</a:endParaRPr>
          </a:p>
          <a:p>
            <a:pPr algn="just" rtl="1">
              <a:lnSpc>
                <a:spcPct val="95000"/>
              </a:lnSpc>
            </a:pPr>
            <a:endParaRPr lang="en-US" altLang="en-US" sz="1850" b="1" dirty="0" smtClean="0">
              <a:latin typeface="Times New Roman" pitchFamily="18" charset="0"/>
            </a:endParaRPr>
          </a:p>
          <a:p>
            <a:pPr algn="just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</a:endParaRPr>
          </a:p>
          <a:p>
            <a:pPr algn="just" rtl="1">
              <a:lnSpc>
                <a:spcPct val="95000"/>
              </a:lnSpc>
            </a:pPr>
            <a:endParaRPr lang="en-US" altLang="en-US" sz="1850" b="1" dirty="0" smtClean="0">
              <a:latin typeface="Times New Roman" pitchFamily="18" charset="0"/>
            </a:endParaRPr>
          </a:p>
          <a:p>
            <a:pPr algn="just" rtl="1">
              <a:lnSpc>
                <a:spcPct val="95000"/>
              </a:lnSpc>
            </a:pPr>
            <a:endParaRPr lang="en-US" altLang="en-US" sz="1850" b="1" dirty="0" smtClean="0">
              <a:latin typeface="Times New Roman" pitchFamily="18" charset="0"/>
            </a:endParaRPr>
          </a:p>
          <a:p>
            <a:pPr algn="just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</a:endParaRPr>
          </a:p>
          <a:p>
            <a:pPr algn="just" rtl="1">
              <a:lnSpc>
                <a:spcPct val="95000"/>
              </a:lnSpc>
            </a:pPr>
            <a:endParaRPr lang="en-US" altLang="en-US" sz="1850" b="1" dirty="0" smtClean="0">
              <a:latin typeface="Times New Roman" pitchFamily="18" charset="0"/>
            </a:endParaRPr>
          </a:p>
          <a:p>
            <a:pPr algn="just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</a:endParaRPr>
          </a:p>
        </p:txBody>
      </p:sp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994988" y="25360661"/>
            <a:ext cx="8945097" cy="387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719" tIns="43359" rIns="86719" bIns="43359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>
              <a:lnSpc>
                <a:spcPct val="95000"/>
              </a:lnSpc>
            </a:pPr>
            <a:r>
              <a:rPr lang="fa-IR" altLang="en-US" sz="1850" b="1" dirty="0">
                <a:latin typeface="Times New Roman" pitchFamily="18" charset="0"/>
                <a:cs typeface="B Nazanin" panose="00000400000000000000" pitchFamily="2" charset="-78"/>
              </a:rPr>
              <a:t>طبق فرمت استاندارد </a:t>
            </a:r>
            <a:r>
              <a:rPr lang="en-US" altLang="en-US" sz="1850" b="1" dirty="0">
                <a:latin typeface="Times New Roman" pitchFamily="18" charset="0"/>
                <a:cs typeface="B Nazanin" panose="00000400000000000000" pitchFamily="2" charset="-78"/>
              </a:rPr>
              <a:t>IEEE</a:t>
            </a:r>
            <a:endParaRPr lang="fa-IR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>
              <a:lnSpc>
                <a:spcPct val="95000"/>
              </a:lnSpc>
            </a:pPr>
            <a:endParaRPr lang="en-US" altLang="en-US" sz="1850" b="1" u="sng" dirty="0">
              <a:latin typeface="Times New Roman" pitchFamily="18" charset="0"/>
            </a:endParaRPr>
          </a:p>
          <a:p>
            <a:pPr>
              <a:lnSpc>
                <a:spcPct val="95000"/>
              </a:lnSpc>
              <a:buFontTx/>
              <a:buAutoNum type="arabicPeriod"/>
            </a:pPr>
            <a:r>
              <a:rPr lang="en-US" altLang="en-US" sz="1850" b="1" dirty="0">
                <a:latin typeface="Times New Roman" pitchFamily="18" charset="0"/>
              </a:rPr>
              <a:t>Xxxxxxxxxxxxxxxxxxxxxxxxxxxxxxxxxxxxxxxxxxxxxxxxxxxxxxxxxxxxxxxxxxxxxxxxxxxxxxxxxxxxxxxxxxx</a:t>
            </a:r>
          </a:p>
          <a:p>
            <a:pPr>
              <a:lnSpc>
                <a:spcPct val="95000"/>
              </a:lnSpc>
              <a:buFontTx/>
              <a:buAutoNum type="arabicPeriod"/>
            </a:pPr>
            <a:r>
              <a:rPr lang="en-US" altLang="en-US" sz="1850" b="1" dirty="0">
                <a:latin typeface="Times New Roman" pitchFamily="18" charset="0"/>
              </a:rPr>
              <a:t>Xxxxxxxxxxxxxxxxxxxxxxxxxxxxxxxxxxxxxxxxxxxxxxxxxxxxxxxxxxxxxxxxxxxxxxxxxxxxxxxxxxxxxxxxxxxx</a:t>
            </a:r>
          </a:p>
          <a:p>
            <a:pPr>
              <a:lnSpc>
                <a:spcPct val="95000"/>
              </a:lnSpc>
              <a:buFont typeface="Symbol" pitchFamily="18" charset="2"/>
              <a:buAutoNum type="arabicPeriod"/>
            </a:pPr>
            <a:r>
              <a:rPr lang="en-US" altLang="en-US" sz="1850" b="1" dirty="0">
                <a:latin typeface="Times New Roman" pitchFamily="18" charset="0"/>
              </a:rPr>
              <a:t>Xxxxxxxxxxxxxxxxxxxxxxxxxxxxxxxxxxxxxxxxxxxxxxxxxxxxxxxxxxxxxxxxxxxxxxxxxxxxxxxxxxxxxxxxxxxxxxxxxxxxxxxxxxxxxxxxxxxxxxx</a:t>
            </a:r>
          </a:p>
          <a:p>
            <a:pPr>
              <a:lnSpc>
                <a:spcPct val="95000"/>
              </a:lnSpc>
              <a:buFont typeface="Symbol" pitchFamily="18" charset="2"/>
              <a:buAutoNum type="arabicPeriod"/>
            </a:pPr>
            <a:r>
              <a:rPr lang="en-US" altLang="en-US" sz="1850" b="1" dirty="0">
                <a:latin typeface="Times New Roman" pitchFamily="18" charset="0"/>
              </a:rPr>
              <a:t>Xxxxxxxxxxxxxxxxxxxxxxxxxxxxxxxxxxxxxxxxxxxxxxxxxxxxxxxxxxxxxxxxxxxxxxxxxxxxxxxxxxx</a:t>
            </a:r>
          </a:p>
          <a:p>
            <a:pPr algn="just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55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</TotalTime>
  <Words>204</Words>
  <Application>Microsoft Office PowerPoint</Application>
  <PresentationFormat>Custom</PresentationFormat>
  <Paragraphs>81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B Nazanin</vt:lpstr>
      <vt:lpstr>B Titr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25</cp:revision>
  <dcterms:created xsi:type="dcterms:W3CDTF">2018-05-23T18:51:20Z</dcterms:created>
  <dcterms:modified xsi:type="dcterms:W3CDTF">2018-05-30T04:59:57Z</dcterms:modified>
</cp:coreProperties>
</file>